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3"/>
  </p:notesMasterIdLst>
  <p:sldIdLst>
    <p:sldId id="260" r:id="rId2"/>
  </p:sldIdLst>
  <p:sldSz cx="8483600" cy="4813300"/>
  <p:notesSz cx="6858000" cy="9144000"/>
  <p:defaultTextStyle>
    <a:defPPr>
      <a:defRPr lang="en-US"/>
    </a:defPPr>
    <a:lvl1pPr marL="0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42949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85896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28845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71794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714744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57690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400639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743588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348" autoAdjust="0"/>
    <p:restoredTop sz="95701" autoAdjust="0"/>
  </p:normalViewPr>
  <p:slideViewPr>
    <p:cSldViewPr>
      <p:cViewPr>
        <p:scale>
          <a:sx n="150" d="100"/>
          <a:sy n="150" d="100"/>
        </p:scale>
        <p:origin x="-72" y="-18"/>
      </p:cViewPr>
      <p:guideLst>
        <p:guide orient="horz" pos="1518"/>
        <p:guide pos="2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FC782-87F7-4A95-884A-FD7079ED5E1B}" type="datetimeFigureOut">
              <a:rPr lang="en-IE" smtClean="0"/>
              <a:t>27/04/2013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85800"/>
            <a:ext cx="6042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6CE58-378A-4BD8-A974-15F1B702D9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4375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49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96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845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794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744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690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639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588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apps_intro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6CE58-378A-4BD8-A974-15F1B702D907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80108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6273" y="1495246"/>
            <a:ext cx="7211059" cy="1031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2541" y="2727539"/>
            <a:ext cx="5938522" cy="12300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27/04/2013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6147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27/04/2013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551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50611" y="192757"/>
            <a:ext cx="1908811" cy="41069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4179" y="192757"/>
            <a:ext cx="5585037" cy="41069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27/04/2013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1791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27/04/2013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2257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149" y="3092992"/>
            <a:ext cx="7211059" cy="95597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149" y="2040084"/>
            <a:ext cx="7211059" cy="1052909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429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8589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2884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37179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71474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205769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40063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74358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27/04/2013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40289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4181" y="1123104"/>
            <a:ext cx="3746922" cy="317655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2501" y="1123104"/>
            <a:ext cx="3746922" cy="317655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27/04/2013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29221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181" y="1077421"/>
            <a:ext cx="3748397" cy="44901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49" indent="0">
              <a:buNone/>
              <a:defRPr sz="1600" b="1"/>
            </a:lvl2pPr>
            <a:lvl3pPr marL="685896" indent="0">
              <a:buNone/>
              <a:defRPr sz="1300" b="1"/>
            </a:lvl3pPr>
            <a:lvl4pPr marL="1028845" indent="0">
              <a:buNone/>
              <a:defRPr sz="1300" b="1"/>
            </a:lvl4pPr>
            <a:lvl5pPr marL="1371794" indent="0">
              <a:buNone/>
              <a:defRPr sz="1300" b="1"/>
            </a:lvl5pPr>
            <a:lvl6pPr marL="1714744" indent="0">
              <a:buNone/>
              <a:defRPr sz="1300" b="1"/>
            </a:lvl6pPr>
            <a:lvl7pPr marL="2057690" indent="0">
              <a:buNone/>
              <a:defRPr sz="1300" b="1"/>
            </a:lvl7pPr>
            <a:lvl8pPr marL="2400639" indent="0">
              <a:buNone/>
              <a:defRPr sz="1300" b="1"/>
            </a:lvl8pPr>
            <a:lvl9pPr marL="274358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81" y="1526443"/>
            <a:ext cx="3748397" cy="277321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09552" y="1077421"/>
            <a:ext cx="3749869" cy="44901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49" indent="0">
              <a:buNone/>
              <a:defRPr sz="1600" b="1"/>
            </a:lvl2pPr>
            <a:lvl3pPr marL="685896" indent="0">
              <a:buNone/>
              <a:defRPr sz="1300" b="1"/>
            </a:lvl3pPr>
            <a:lvl4pPr marL="1028845" indent="0">
              <a:buNone/>
              <a:defRPr sz="1300" b="1"/>
            </a:lvl4pPr>
            <a:lvl5pPr marL="1371794" indent="0">
              <a:buNone/>
              <a:defRPr sz="1300" b="1"/>
            </a:lvl5pPr>
            <a:lvl6pPr marL="1714744" indent="0">
              <a:buNone/>
              <a:defRPr sz="1300" b="1"/>
            </a:lvl6pPr>
            <a:lvl7pPr marL="2057690" indent="0">
              <a:buNone/>
              <a:defRPr sz="1300" b="1"/>
            </a:lvl7pPr>
            <a:lvl8pPr marL="2400639" indent="0">
              <a:buNone/>
              <a:defRPr sz="1300" b="1"/>
            </a:lvl8pPr>
            <a:lvl9pPr marL="274358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09552" y="1526443"/>
            <a:ext cx="3749869" cy="277321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27/04/2013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8854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27/04/2013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044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27/04/2013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069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181" y="191640"/>
            <a:ext cx="2791046" cy="81558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6854" y="191640"/>
            <a:ext cx="4742569" cy="410801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4181" y="1007226"/>
            <a:ext cx="2791046" cy="3292432"/>
          </a:xfrm>
        </p:spPr>
        <p:txBody>
          <a:bodyPr/>
          <a:lstStyle>
            <a:lvl1pPr marL="0" indent="0">
              <a:buNone/>
              <a:defRPr sz="900"/>
            </a:lvl1pPr>
            <a:lvl2pPr marL="342949" indent="0">
              <a:buNone/>
              <a:defRPr sz="900"/>
            </a:lvl2pPr>
            <a:lvl3pPr marL="685896" indent="0">
              <a:buNone/>
              <a:defRPr sz="600"/>
            </a:lvl3pPr>
            <a:lvl4pPr marL="1028845" indent="0">
              <a:buNone/>
              <a:defRPr sz="600"/>
            </a:lvl4pPr>
            <a:lvl5pPr marL="1371794" indent="0">
              <a:buNone/>
              <a:defRPr sz="600"/>
            </a:lvl5pPr>
            <a:lvl6pPr marL="1714744" indent="0">
              <a:buNone/>
              <a:defRPr sz="600"/>
            </a:lvl6pPr>
            <a:lvl7pPr marL="2057690" indent="0">
              <a:buNone/>
              <a:defRPr sz="600"/>
            </a:lvl7pPr>
            <a:lvl8pPr marL="2400639" indent="0">
              <a:buNone/>
              <a:defRPr sz="600"/>
            </a:lvl8pPr>
            <a:lvl9pPr marL="274358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27/04/2013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06644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848" y="3369311"/>
            <a:ext cx="5090160" cy="39776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62848" y="430079"/>
            <a:ext cx="5090160" cy="2887981"/>
          </a:xfrm>
        </p:spPr>
        <p:txBody>
          <a:bodyPr/>
          <a:lstStyle>
            <a:lvl1pPr marL="0" indent="0">
              <a:buNone/>
              <a:defRPr sz="2500"/>
            </a:lvl1pPr>
            <a:lvl2pPr marL="342949" indent="0">
              <a:buNone/>
              <a:defRPr sz="2200"/>
            </a:lvl2pPr>
            <a:lvl3pPr marL="685896" indent="0">
              <a:buNone/>
              <a:defRPr sz="1900"/>
            </a:lvl3pPr>
            <a:lvl4pPr marL="1028845" indent="0">
              <a:buNone/>
              <a:defRPr sz="1600"/>
            </a:lvl4pPr>
            <a:lvl5pPr marL="1371794" indent="0">
              <a:buNone/>
              <a:defRPr sz="1600"/>
            </a:lvl5pPr>
            <a:lvl6pPr marL="1714744" indent="0">
              <a:buNone/>
              <a:defRPr sz="1600"/>
            </a:lvl6pPr>
            <a:lvl7pPr marL="2057690" indent="0">
              <a:buNone/>
              <a:defRPr sz="1600"/>
            </a:lvl7pPr>
            <a:lvl8pPr marL="2400639" indent="0">
              <a:buNone/>
              <a:defRPr sz="1600"/>
            </a:lvl8pPr>
            <a:lvl9pPr marL="2743588" indent="0">
              <a:buNone/>
              <a:defRPr sz="16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2848" y="3767077"/>
            <a:ext cx="5090160" cy="564895"/>
          </a:xfrm>
        </p:spPr>
        <p:txBody>
          <a:bodyPr/>
          <a:lstStyle>
            <a:lvl1pPr marL="0" indent="0">
              <a:buNone/>
              <a:defRPr sz="900"/>
            </a:lvl1pPr>
            <a:lvl2pPr marL="342949" indent="0">
              <a:buNone/>
              <a:defRPr sz="900"/>
            </a:lvl2pPr>
            <a:lvl3pPr marL="685896" indent="0">
              <a:buNone/>
              <a:defRPr sz="600"/>
            </a:lvl3pPr>
            <a:lvl4pPr marL="1028845" indent="0">
              <a:buNone/>
              <a:defRPr sz="600"/>
            </a:lvl4pPr>
            <a:lvl5pPr marL="1371794" indent="0">
              <a:buNone/>
              <a:defRPr sz="600"/>
            </a:lvl5pPr>
            <a:lvl6pPr marL="1714744" indent="0">
              <a:buNone/>
              <a:defRPr sz="600"/>
            </a:lvl6pPr>
            <a:lvl7pPr marL="2057690" indent="0">
              <a:buNone/>
              <a:defRPr sz="600"/>
            </a:lvl7pPr>
            <a:lvl8pPr marL="2400639" indent="0">
              <a:buNone/>
              <a:defRPr sz="600"/>
            </a:lvl8pPr>
            <a:lvl9pPr marL="274358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27/04/2013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82213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4183" y="192756"/>
            <a:ext cx="7635238" cy="802215"/>
          </a:xfrm>
          <a:prstGeom prst="rect">
            <a:avLst/>
          </a:prstGeom>
        </p:spPr>
        <p:txBody>
          <a:bodyPr vert="horz" lIns="68590" tIns="34294" rIns="68590" bIns="3429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183" y="1123104"/>
            <a:ext cx="7635238" cy="3176554"/>
          </a:xfrm>
          <a:prstGeom prst="rect">
            <a:avLst/>
          </a:prstGeom>
        </p:spPr>
        <p:txBody>
          <a:bodyPr vert="horz" lIns="68590" tIns="34294" rIns="68590" bIns="3429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4183" y="4461218"/>
            <a:ext cx="1979505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F40D8-4FA5-4163-ADD0-7E9CAF564F54}" type="datetimeFigureOut">
              <a:rPr lang="en-IE" smtClean="0"/>
              <a:t>27/04/2013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8566" y="4461218"/>
            <a:ext cx="2686472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79916" y="4461218"/>
            <a:ext cx="1979505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1420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96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10" indent="-257210" algn="l" defTabSz="6858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91" indent="-214344" algn="l" defTabSz="685896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370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320" indent="-171475" algn="l" defTabSz="685896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269" indent="-171475" algn="l" defTabSz="685896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215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165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114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063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49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96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845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94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744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690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639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588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5"/>
              <p:cNvSpPr txBox="1">
                <a:spLocks/>
              </p:cNvSpPr>
              <p:nvPr/>
            </p:nvSpPr>
            <p:spPr>
              <a:xfrm>
                <a:off x="209352" y="246410"/>
                <a:ext cx="4680520" cy="4032448"/>
              </a:xfrm>
              <a:prstGeom prst="rect">
                <a:avLst/>
              </a:prstGeom>
            </p:spPr>
            <p:txBody>
              <a:bodyPr/>
              <a:lstStyle>
                <a:lvl1pPr marL="257210" indent="-257210" algn="l" defTabSz="68589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57291" indent="-214344" algn="l" defTabSz="685896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370" indent="-171475" algn="l" defTabSz="68589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9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320" indent="-171475" algn="l" defTabSz="685896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269" indent="-171475" algn="l" defTabSz="685896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6215" indent="-171475" algn="l" defTabSz="68589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9165" indent="-171475" algn="l" defTabSz="68589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2114" indent="-171475" algn="l" defTabSz="68589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5063" indent="-171475" algn="l" defTabSz="685896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150" u="sng" dirty="0" smtClean="0"/>
                  <a:t>Non-Inverting Op-Amp with Memristor Feedback</a:t>
                </a:r>
              </a:p>
              <a:p>
                <a:pPr marL="0" indent="0" algn="just">
                  <a:buNone/>
                </a:pPr>
                <a:r>
                  <a:rPr lang="en-US" sz="1150" dirty="0" smtClean="0"/>
                  <a:t>Figure 1 shows the circuit diagram of a non-inverting amplifier where the resistors R</a:t>
                </a:r>
                <a:r>
                  <a:rPr lang="en-US" sz="1150" baseline="-25000" dirty="0" smtClean="0"/>
                  <a:t>1</a:t>
                </a:r>
                <a:r>
                  <a:rPr lang="en-US" sz="1150" dirty="0" smtClean="0"/>
                  <a:t> and R</a:t>
                </a:r>
                <a:r>
                  <a:rPr lang="en-US" sz="1150" baseline="-25000" dirty="0" smtClean="0"/>
                  <a:t>2</a:t>
                </a:r>
                <a:r>
                  <a:rPr lang="en-US" sz="1150" dirty="0" smtClean="0"/>
                  <a:t> have been replaced by m</a:t>
                </a:r>
                <a:r>
                  <a:rPr lang="en-US" sz="1150" baseline="-25000" dirty="0" smtClean="0"/>
                  <a:t>1</a:t>
                </a:r>
                <a:r>
                  <a:rPr lang="en-US" sz="1150" dirty="0" smtClean="0"/>
                  <a:t> and m</a:t>
                </a:r>
                <a:r>
                  <a:rPr lang="en-US" sz="1150" baseline="-25000" dirty="0" smtClean="0"/>
                  <a:t>2</a:t>
                </a:r>
                <a:r>
                  <a:rPr lang="en-US" sz="1150" dirty="0" smtClean="0"/>
                  <a:t>. Where the m</a:t>
                </a:r>
                <a:r>
                  <a:rPr lang="en-US" sz="1150" baseline="-25000" dirty="0" smtClean="0"/>
                  <a:t>1</a:t>
                </a:r>
                <a:r>
                  <a:rPr lang="en-US" sz="1150" dirty="0" smtClean="0"/>
                  <a:t> and m</a:t>
                </a:r>
                <a:r>
                  <a:rPr lang="en-US" sz="1150" baseline="-25000" dirty="0" smtClean="0"/>
                  <a:t>2</a:t>
                </a:r>
                <a:r>
                  <a:rPr lang="en-US" sz="1150" dirty="0" smtClean="0"/>
                  <a:t> are models of the HP memristor. </a:t>
                </a:r>
              </a:p>
              <a:p>
                <a:pPr marL="0" indent="0" algn="just">
                  <a:buNone/>
                </a:pPr>
                <a:endParaRPr lang="en-US" sz="1150" dirty="0"/>
              </a:p>
              <a:p>
                <a:pPr marL="0" indent="0" algn="just">
                  <a:buNone/>
                </a:pPr>
                <a:r>
                  <a:rPr lang="en-US" sz="1150" dirty="0" smtClean="0"/>
                  <a:t>The HP memristor, as described in the introduction and tutorial is a memristor that is a device that can switch between a high and low resistance. Due to the memristors having opposite polarity when one memristor is at its R</a:t>
                </a:r>
                <a:r>
                  <a:rPr lang="en-US" sz="1150" baseline="-25000" dirty="0" smtClean="0"/>
                  <a:t>on</a:t>
                </a:r>
                <a:r>
                  <a:rPr lang="en-US" sz="1150" dirty="0" smtClean="0"/>
                  <a:t> state the other memristor is at its </a:t>
                </a:r>
                <a:r>
                  <a:rPr lang="en-US" sz="1150" dirty="0" err="1" smtClean="0"/>
                  <a:t>R</a:t>
                </a:r>
                <a:r>
                  <a:rPr lang="en-US" sz="1150" baseline="-25000" dirty="0" err="1" smtClean="0"/>
                  <a:t>off</a:t>
                </a:r>
                <a:r>
                  <a:rPr lang="en-US" sz="1150" dirty="0" smtClean="0"/>
                  <a:t> state.</a:t>
                </a:r>
              </a:p>
              <a:p>
                <a:pPr marL="0" indent="0" algn="just">
                  <a:buNone/>
                </a:pPr>
                <a:endParaRPr lang="en-US" sz="1150" dirty="0"/>
              </a:p>
              <a:p>
                <a:pPr marL="0" indent="0" algn="just">
                  <a:buNone/>
                </a:pPr>
                <a:r>
                  <a:rPr lang="en-GB" sz="1150" dirty="0" smtClean="0"/>
                  <a:t>The standard </a:t>
                </a:r>
                <a:r>
                  <a:rPr lang="en-GB" sz="1150" dirty="0"/>
                  <a:t>expression for the gain of a non-inverting </a:t>
                </a:r>
                <a:r>
                  <a:rPr lang="en-GB" sz="1150" dirty="0" smtClean="0"/>
                  <a:t>amplifier is altered for memristor behaviour i.e.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15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150" b="0" i="1" smtClean="0">
                              <a:latin typeface="Cambria Math"/>
                            </a:rPr>
                            <m:t>𝑉𝑜</m:t>
                          </m:r>
                        </m:num>
                        <m:den>
                          <m:sSub>
                            <m:sSubPr>
                              <m:ctrlPr>
                                <a:rPr lang="en-GB" sz="115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15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1150" b="0" i="1" smtClean="0">
                                  <a:latin typeface="Cambria Math"/>
                                </a:rPr>
                                <m:t>𝐼𝑁</m:t>
                              </m:r>
                            </m:sub>
                          </m:sSub>
                        </m:den>
                      </m:f>
                      <m:r>
                        <a:rPr lang="en-GB" sz="1150" b="0" i="1" smtClean="0">
                          <a:latin typeface="Cambria Math"/>
                        </a:rPr>
                        <m:t>=1+</m:t>
                      </m:r>
                      <m:f>
                        <m:fPr>
                          <m:ctrlPr>
                            <a:rPr lang="en-GB" sz="115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15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15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115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15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15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115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150" dirty="0" smtClean="0"/>
              </a:p>
              <a:p>
                <a:pPr marL="0" indent="0" algn="just">
                  <a:buNone/>
                </a:pPr>
                <a:r>
                  <a:rPr lang="en-US" sz="1150" dirty="0" smtClean="0"/>
                  <a:t>This equation now has two possible values. If m</a:t>
                </a:r>
                <a:r>
                  <a:rPr lang="en-US" sz="1150" baseline="-25000" dirty="0" smtClean="0"/>
                  <a:t>2</a:t>
                </a:r>
                <a:r>
                  <a:rPr lang="en-US" sz="1150" dirty="0" smtClean="0"/>
                  <a:t> is at </a:t>
                </a:r>
                <a:r>
                  <a:rPr lang="en-US" sz="1150" dirty="0" err="1" smtClean="0"/>
                  <a:t>R</a:t>
                </a:r>
                <a:r>
                  <a:rPr lang="en-US" sz="1150" baseline="-25000" dirty="0" err="1" smtClean="0"/>
                  <a:t>off</a:t>
                </a:r>
                <a:r>
                  <a:rPr lang="en-US" sz="1150" dirty="0" smtClean="0"/>
                  <a:t> and m</a:t>
                </a:r>
                <a:r>
                  <a:rPr lang="en-US" sz="1150" baseline="-25000" dirty="0" smtClean="0"/>
                  <a:t>1 </a:t>
                </a:r>
                <a:r>
                  <a:rPr lang="en-US" sz="1150" dirty="0" smtClean="0"/>
                  <a:t>is at R</a:t>
                </a:r>
                <a:r>
                  <a:rPr lang="en-US" sz="1150" baseline="-25000" dirty="0" smtClean="0"/>
                  <a:t>on</a:t>
                </a:r>
                <a:r>
                  <a:rPr lang="en-US" sz="1150" dirty="0" smtClean="0"/>
                  <a:t> the value of the </a:t>
                </a:r>
                <a:r>
                  <a:rPr lang="en-US" sz="1150" dirty="0" err="1" smtClean="0"/>
                  <a:t>the</a:t>
                </a:r>
                <a:r>
                  <a:rPr lang="en-US" sz="1150" dirty="0" smtClean="0"/>
                  <a:t> gain will be high. If m</a:t>
                </a:r>
                <a:r>
                  <a:rPr lang="en-US" sz="1150" baseline="-25000" dirty="0" smtClean="0"/>
                  <a:t>2</a:t>
                </a:r>
                <a:r>
                  <a:rPr lang="en-US" sz="1150" dirty="0" smtClean="0"/>
                  <a:t> is at R</a:t>
                </a:r>
                <a:r>
                  <a:rPr lang="en-US" sz="1150" baseline="-25000" dirty="0" smtClean="0"/>
                  <a:t>on</a:t>
                </a:r>
                <a:r>
                  <a:rPr lang="en-US" sz="1150" dirty="0" smtClean="0"/>
                  <a:t> and m</a:t>
                </a:r>
                <a:r>
                  <a:rPr lang="en-US" sz="1150" baseline="-25000" dirty="0" smtClean="0"/>
                  <a:t>1</a:t>
                </a:r>
                <a:r>
                  <a:rPr lang="en-US" sz="1150" dirty="0" smtClean="0"/>
                  <a:t> is at </a:t>
                </a:r>
                <a:r>
                  <a:rPr lang="en-US" sz="1150" dirty="0" err="1" smtClean="0"/>
                  <a:t>R</a:t>
                </a:r>
                <a:r>
                  <a:rPr lang="en-US" sz="1150" baseline="-25000" dirty="0" err="1" smtClean="0"/>
                  <a:t>off</a:t>
                </a:r>
                <a:r>
                  <a:rPr lang="en-US" sz="1150" dirty="0" smtClean="0"/>
                  <a:t> the gain will be only slightly above 1.</a:t>
                </a:r>
              </a:p>
              <a:p>
                <a:pPr marL="0" indent="0" algn="just">
                  <a:buNone/>
                </a:pPr>
                <a:endParaRPr lang="en-US" sz="1150" dirty="0"/>
              </a:p>
              <a:p>
                <a:pPr marL="0" indent="0" algn="just">
                  <a:buNone/>
                </a:pPr>
                <a:r>
                  <a:rPr lang="en-US" sz="1150" dirty="0" smtClean="0"/>
                  <a:t>A positive input voltage will cause m</a:t>
                </a:r>
                <a:r>
                  <a:rPr lang="en-US" sz="1150" baseline="-25000" dirty="0" smtClean="0"/>
                  <a:t>2</a:t>
                </a:r>
                <a:r>
                  <a:rPr lang="en-US" sz="1150" dirty="0" smtClean="0"/>
                  <a:t> to be at </a:t>
                </a:r>
                <a:r>
                  <a:rPr lang="en-US" sz="1150" dirty="0" err="1" smtClean="0"/>
                  <a:t>R</a:t>
                </a:r>
                <a:r>
                  <a:rPr lang="en-US" sz="1150" baseline="-25000" dirty="0" err="1" smtClean="0"/>
                  <a:t>off</a:t>
                </a:r>
                <a:r>
                  <a:rPr lang="en-US" sz="1150" dirty="0" smtClean="0"/>
                  <a:t> and m</a:t>
                </a:r>
                <a:r>
                  <a:rPr lang="en-US" sz="1150" baseline="-25000" dirty="0" smtClean="0"/>
                  <a:t>1</a:t>
                </a:r>
                <a:r>
                  <a:rPr lang="en-US" sz="1150" dirty="0" smtClean="0"/>
                  <a:t> to be at R</a:t>
                </a:r>
                <a:r>
                  <a:rPr lang="en-US" sz="1150" baseline="-25000" dirty="0" smtClean="0"/>
                  <a:t>on</a:t>
                </a:r>
                <a:r>
                  <a:rPr lang="en-US" sz="1150" dirty="0" smtClean="0"/>
                  <a:t>. A negative input voltage will cause m</a:t>
                </a:r>
                <a:r>
                  <a:rPr lang="en-US" sz="1150" baseline="-25000" dirty="0" smtClean="0"/>
                  <a:t>1</a:t>
                </a:r>
                <a:r>
                  <a:rPr lang="en-US" sz="1150" dirty="0" smtClean="0"/>
                  <a:t> </a:t>
                </a:r>
                <a:r>
                  <a:rPr lang="en-US" sz="1150" dirty="0"/>
                  <a:t>to be at </a:t>
                </a:r>
                <a:r>
                  <a:rPr lang="en-US" sz="1150" dirty="0" err="1"/>
                  <a:t>R</a:t>
                </a:r>
                <a:r>
                  <a:rPr lang="en-US" sz="1150" baseline="-25000" dirty="0" err="1"/>
                  <a:t>off</a:t>
                </a:r>
                <a:r>
                  <a:rPr lang="en-US" sz="1150" dirty="0"/>
                  <a:t> and </a:t>
                </a:r>
                <a:r>
                  <a:rPr lang="en-US" sz="1150" dirty="0" smtClean="0"/>
                  <a:t>m</a:t>
                </a:r>
                <a:r>
                  <a:rPr lang="en-US" sz="1150" baseline="-25000" dirty="0" smtClean="0"/>
                  <a:t>2</a:t>
                </a:r>
                <a:r>
                  <a:rPr lang="en-US" sz="1150" dirty="0" smtClean="0"/>
                  <a:t> </a:t>
                </a:r>
                <a:r>
                  <a:rPr lang="en-US" sz="1150" dirty="0"/>
                  <a:t>to be at </a:t>
                </a:r>
                <a:r>
                  <a:rPr lang="en-US" sz="1150" dirty="0" smtClean="0"/>
                  <a:t>R</a:t>
                </a:r>
                <a:r>
                  <a:rPr lang="en-US" sz="1150" baseline="-25000" dirty="0" smtClean="0"/>
                  <a:t>on. </a:t>
                </a:r>
                <a:r>
                  <a:rPr lang="en-US" sz="1150" dirty="0" smtClean="0"/>
                  <a:t>Therefore only the positive input receives a large gain.</a:t>
                </a:r>
              </a:p>
            </p:txBody>
          </p:sp>
        </mc:Choice>
        <mc:Fallback>
          <p:sp>
            <p:nvSpPr>
              <p:cNvPr id="2" name="Content Placehold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352" y="246410"/>
                <a:ext cx="4680520" cy="4032448"/>
              </a:xfrm>
              <a:prstGeom prst="rect">
                <a:avLst/>
              </a:prstGeom>
              <a:blipFill rotWithShape="1">
                <a:blip r:embed="rId3"/>
                <a:stretch>
                  <a:fillRect t="-151" r="-130" b="-1511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6" t="3262" r="1794" b="3536"/>
          <a:stretch/>
        </p:blipFill>
        <p:spPr>
          <a:xfrm>
            <a:off x="4900116" y="174402"/>
            <a:ext cx="3448050" cy="147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40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2935</TotalTime>
  <Words>222</Words>
  <Application>Microsoft Office PowerPoint</Application>
  <PresentationFormat>Custom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 Carley</dc:creator>
  <cp:lastModifiedBy>Ray Carley</cp:lastModifiedBy>
  <cp:revision>59</cp:revision>
  <dcterms:created xsi:type="dcterms:W3CDTF">2013-02-26T01:20:57Z</dcterms:created>
  <dcterms:modified xsi:type="dcterms:W3CDTF">2013-04-27T19:16:31Z</dcterms:modified>
</cp:coreProperties>
</file>